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3"/>
  </p:notesMasterIdLst>
  <p:handoutMasterIdLst>
    <p:handoutMasterId r:id="rId14"/>
  </p:handoutMasterIdLst>
  <p:sldIdLst>
    <p:sldId id="294" r:id="rId6"/>
    <p:sldId id="289" r:id="rId7"/>
    <p:sldId id="291" r:id="rId8"/>
    <p:sldId id="290" r:id="rId9"/>
    <p:sldId id="292" r:id="rId10"/>
    <p:sldId id="293" r:id="rId11"/>
    <p:sldId id="271" r:id="rId1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5" autoAdjust="0"/>
    <p:restoredTop sz="70068" autoAdjust="0"/>
  </p:normalViewPr>
  <p:slideViewPr>
    <p:cSldViewPr snapToGrid="0">
      <p:cViewPr varScale="1">
        <p:scale>
          <a:sx n="43" d="100"/>
          <a:sy n="43" d="100"/>
        </p:scale>
        <p:origin x="-102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2/12/16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hdr="0" ftr="0"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Chef Essentials course provides a basic understanding of Chef's core components, basic architecture, commonly used tools, and basic troubleshooting methods.</a:t>
            </a:r>
          </a:p>
          <a:p>
            <a:endParaRPr lang="en-US" dirty="0" smtClean="0"/>
          </a:p>
          <a:p>
            <a:r>
              <a:rPr lang="en-US" dirty="0" smtClean="0"/>
              <a:t>This should provide you with enough knowledge to start using Chef to automate common infrastructure tasks and express solutions to common infrastructure problems.</a:t>
            </a:r>
          </a:p>
          <a:p>
            <a:endParaRPr lang="en-US" dirty="0" smtClean="0"/>
          </a:p>
          <a:p>
            <a:pPr>
              <a:defRPr/>
            </a:pPr>
            <a:r>
              <a:rPr lang="en-US" dirty="0" smtClean="0"/>
              <a:t>Instructor </a:t>
            </a:r>
            <a:r>
              <a:rPr lang="en-US" dirty="0"/>
              <a:t>Note: Be sure to read Appendix Z for training lab set up notes and additional instructor notes</a:t>
            </a:r>
            <a:r>
              <a:rPr lang="en-US" dirty="0" smtClean="0"/>
              <a:t>.</a:t>
            </a:r>
          </a:p>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Throughout this class, you will hear me mention the term resource (or resources).  Resources are the basic building blocks of Chef configuration.  They describe how you want your system to look.  For example, if you want an application installed on all the computers on your system, then you would use a resource called package which basically starts the ball rolling to install an application package.</a:t>
            </a:r>
          </a:p>
          <a:p>
            <a:endParaRPr lang="en-US" b="0" dirty="0" smtClean="0"/>
          </a:p>
          <a:p>
            <a:r>
              <a:rPr lang="en-US" b="0" dirty="0" smtClean="0"/>
              <a:t>[CLICK] Resources are compiled in</a:t>
            </a:r>
            <a:r>
              <a:rPr lang="en-US" b="0" baseline="0" dirty="0" smtClean="0"/>
              <a:t>to Recipes.  Recipes are files written in the programming language Ruby.  They always end with the file extension .</a:t>
            </a:r>
            <a:r>
              <a:rPr lang="en-US" b="0" baseline="0" dirty="0" err="1" smtClean="0"/>
              <a:t>rb</a:t>
            </a:r>
            <a:r>
              <a:rPr lang="en-US" b="0" baseline="0" dirty="0" smtClean="0"/>
              <a:t>.  </a:t>
            </a:r>
          </a:p>
          <a:p>
            <a:endParaRPr lang="en-US" b="0" dirty="0" smtClean="0"/>
          </a:p>
          <a:p>
            <a:r>
              <a:rPr lang="en-US" b="0" dirty="0" smtClean="0"/>
              <a:t>[CLICK] Recipes are stored</a:t>
            </a:r>
            <a:r>
              <a:rPr lang="en-US" b="0" baseline="0" dirty="0" smtClean="0"/>
              <a:t> or “packaged” into </a:t>
            </a:r>
            <a:r>
              <a:rPr lang="en-US" b="0" dirty="0" smtClean="0"/>
              <a:t>Cookbooks (which are actually directories).</a:t>
            </a:r>
            <a:r>
              <a:rPr lang="en-US" b="0" baseline="0" dirty="0" smtClean="0"/>
              <a:t>  Cookbooks describe a specific scenario.  For example, if you want to set up a certain type of computer, say the load balancer we talked about earlier, then you would use a cookbook to do that.  In that cookbook you would include all the recipes necessary to set up a load balancer.  You would also include in that cookbook configuration files, templates, testing tools – everything you would need to set up the load balancer.</a:t>
            </a:r>
            <a:endParaRPr lang="en-US" b="0" dirty="0" smtClean="0"/>
          </a:p>
          <a:p>
            <a:endParaRPr lang="en-US" b="0" dirty="0" smtClean="0"/>
          </a:p>
          <a:p>
            <a:r>
              <a:rPr lang="en-US" b="0" dirty="0" smtClean="0"/>
              <a:t>[CLICK]  After</a:t>
            </a:r>
            <a:r>
              <a:rPr lang="en-US" b="0" baseline="0" dirty="0" smtClean="0"/>
              <a:t> you finish writing your cookbook, you upload that to the Chef Server.  Usually, the Chef Server is what we call a virtualized machine (it can be a physical machine or it can be something that is hosted.  Chef provides a hosting service to our clients, but they don’t necessary have to use Chef’s hosted service – they can have internal servers, they can pay for hosting from another vendor – there are a lot of possibilities).  </a:t>
            </a:r>
          </a:p>
          <a:p>
            <a:endParaRPr lang="en-US" b="0" baseline="0" dirty="0" smtClean="0"/>
          </a:p>
          <a:p>
            <a:r>
              <a:rPr lang="en-US" b="0" baseline="0" dirty="0" smtClean="0"/>
              <a:t>[CLICK]  Once the cookbooks have been uploaded to the Chef Server, a process called Converge happens.  During this process, all the nodes that live in the cloud are brought up-to-date based upon the cookbook configuration.  By default, this converge process is automated.  Chef is set up so that the nodes communicate with the Chef Server every 30 minutes.  However, Chef is completely customizable, so that default setting can be changed.</a:t>
            </a:r>
          </a:p>
          <a:p>
            <a:endParaRPr lang="en-US" b="0" baseline="0" dirty="0" smtClean="0"/>
          </a:p>
          <a:p>
            <a:endParaRPr lang="en-US" b="0" baseline="0" dirty="0" smtClean="0"/>
          </a:p>
          <a:p>
            <a:r>
              <a:rPr lang="en-US" b="0" baseline="0" dirty="0" smtClean="0"/>
              <a:t>So, does anyone know what we call it when everything is up to date and the managed nodes have all the right cookbooks?</a:t>
            </a:r>
            <a:endParaRPr lang="en-US" b="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right, we call this the desired state.</a:t>
            </a:r>
            <a:endParaRPr lang="en-US" dirty="0"/>
          </a:p>
        </p:txBody>
      </p:sp>
    </p:spTree>
    <p:extLst>
      <p:ext uri="{BB962C8B-B14F-4D97-AF65-F5344CB8AC3E}">
        <p14:creationId xmlns:p14="http://schemas.microsoft.com/office/powerpoint/2010/main" val="3970613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Now,</a:t>
            </a:r>
            <a:r>
              <a:rPr lang="en-US" b="0" baseline="0" dirty="0" smtClean="0"/>
              <a:t> back to the whole Chef Process, [CLICK]  The recipes and cookbooks typically are built on your local apache.  </a:t>
            </a:r>
          </a:p>
          <a:p>
            <a:endParaRPr lang="en-US" b="0" baseline="0" dirty="0" smtClean="0"/>
          </a:p>
          <a:p>
            <a:r>
              <a:rPr lang="en-US" b="0" baseline="0" dirty="0" smtClean="0"/>
              <a:t>[CLICK]  You upload the cookbooks to the Chef server using a command line tool called Knife.  There also is a tool called </a:t>
            </a:r>
            <a:r>
              <a:rPr lang="en-US" b="0" baseline="0" dirty="0" err="1" smtClean="0"/>
              <a:t>Berkshelf</a:t>
            </a:r>
            <a:r>
              <a:rPr lang="en-US" b="0" baseline="0" dirty="0" smtClean="0"/>
              <a:t> that is used to upload cookbooks.  We’ll talk about that in more detail later in the class.  Let’s just say it makes your life much much easier.</a:t>
            </a:r>
          </a:p>
          <a:p>
            <a:endParaRPr lang="en-US" b="0" baseline="0" dirty="0" smtClean="0"/>
          </a:p>
          <a:p>
            <a:r>
              <a:rPr lang="en-US" b="0" baseline="0" dirty="0" smtClean="0"/>
              <a:t>[CLICK]  And as I stated earlier, the cookbooks are converged onto the nodes from the Chef Server.  This is accomplished using a command line tool called Chef-Client.</a:t>
            </a:r>
            <a:endParaRPr lang="en-US" b="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1EA22A5-3891-4C7D-9BEC-1B591C1D46DE}" type="slidenum">
              <a:rPr lang="en-US" smtClean="0"/>
              <a:t>4</a:t>
            </a:fld>
            <a:endParaRPr lang="en-US"/>
          </a:p>
        </p:txBody>
      </p:sp>
    </p:spTree>
    <p:extLst>
      <p:ext uri="{BB962C8B-B14F-4D97-AF65-F5344CB8AC3E}">
        <p14:creationId xmlns:p14="http://schemas.microsoft.com/office/powerpoint/2010/main" val="3406564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 many other terms</a:t>
            </a:r>
            <a:r>
              <a:rPr lang="en-US" baseline="0" dirty="0" smtClean="0"/>
              <a:t> we could define, but then we would be here for weeks.  So, aside from what we have already talked about, there is one more term you may have heard that I want to mention, and that’s Test Kitchen.  Test Kitchen really is one place where Chef shines.  I fan girl over it all the time, frankly.  </a:t>
            </a:r>
          </a:p>
          <a:p>
            <a:endParaRPr lang="en-US" baseline="0" dirty="0" smtClean="0"/>
          </a:p>
          <a:p>
            <a:r>
              <a:rPr lang="en-US" baseline="0" dirty="0" smtClean="0"/>
              <a:t>[CLICK] The benefit of using a configuration management tool like Chef is that infrastructure is built as code.  When I first head that term, I was like “what the what?”  But, 8 months later, I get it.  Basically, we write Rub code into our recipes, which we compile into our cookbooks.  That code describes how we want our infrastructure to look.  And because it’s code, we can test it like code.  That this is where test kitchen comes into play.  </a:t>
            </a:r>
          </a:p>
          <a:p>
            <a:endParaRPr lang="en-US" baseline="0" dirty="0" smtClean="0"/>
          </a:p>
        </p:txBody>
      </p:sp>
    </p:spTree>
    <p:extLst>
      <p:ext uri="{BB962C8B-B14F-4D97-AF65-F5344CB8AC3E}">
        <p14:creationId xmlns:p14="http://schemas.microsoft.com/office/powerpoint/2010/main" val="27667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think about it this way – our managed nodes out in</a:t>
            </a:r>
            <a:r>
              <a:rPr lang="en-US" baseline="0" dirty="0" smtClean="0"/>
              <a:t> the cloud are our production environment.  [CLICK] This is what the rest of the world is going to see – our website/our application.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But, before we put it out there, we need to make sure that it’s going to work okay.  [CLICK]  We need to have a test environment.  This is what test kitchen does for us.  It creates the test environment that looks exactly like our production environment.  Then it tests all the code in our recipes and cookbooks to make sure they do exactly what we expect them to do.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we are ready to deploy, we don’t have to worry that something will break.</a:t>
            </a:r>
            <a:endParaRPr lang="en-US" dirty="0" smtClean="0"/>
          </a:p>
          <a:p>
            <a:endParaRPr lang="en-US" dirty="0"/>
          </a:p>
        </p:txBody>
      </p:sp>
    </p:spTree>
    <p:extLst>
      <p:ext uri="{BB962C8B-B14F-4D97-AF65-F5344CB8AC3E}">
        <p14:creationId xmlns:p14="http://schemas.microsoft.com/office/powerpoint/2010/main" val="331147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 now we are going to move onto playing with some of the chef tools.  Before we do that, let’s go ahead</a:t>
            </a:r>
            <a:r>
              <a:rPr lang="en-US" baseline="0" dirty="0" smtClean="0"/>
              <a:t> and take break.  Process all that covered and when we come back we’ll have a brief Q/A period and then jump into playing with Resources, recipes and cookbooks!</a:t>
            </a:r>
            <a:endParaRPr lang="en-US" dirty="0"/>
          </a:p>
        </p:txBody>
      </p:sp>
    </p:spTree>
    <p:extLst>
      <p:ext uri="{BB962C8B-B14F-4D97-AF65-F5344CB8AC3E}">
        <p14:creationId xmlns:p14="http://schemas.microsoft.com/office/powerpoint/2010/main" val="112084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2216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23386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82977" y="7338514"/>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893330" y="724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92" r:id="rId3"/>
    <p:sldLayoutId id="2147483783" r:id="rId4"/>
    <p:sldLayoutId id="2147483777" r:id="rId5"/>
    <p:sldLayoutId id="2147483772" r:id="rId6"/>
    <p:sldLayoutId id="2147483781" r:id="rId7"/>
    <p:sldLayoutId id="2147483768" r:id="rId8"/>
    <p:sldLayoutId id="2147483782" r:id="rId9"/>
    <p:sldLayoutId id="2147483785" r:id="rId10"/>
    <p:sldLayoutId id="2147483770" r:id="rId11"/>
    <p:sldLayoutId id="2147483774" r:id="rId12"/>
    <p:sldLayoutId id="2147483771" r:id="rId13"/>
    <p:sldLayoutId id="2147483776" r:id="rId14"/>
    <p:sldLayoutId id="2147483764" r:id="rId15"/>
    <p:sldLayoutId id="2147483780" r:id="rId16"/>
    <p:sldLayoutId id="2147483766" r:id="rId17"/>
    <p:sldLayoutId id="2147483779" r:id="rId18"/>
    <p:sldLayoutId id="2147483767" r:id="rId19"/>
    <p:sldLayoutId id="2147483723" r:id="rId20"/>
    <p:sldLayoutId id="214748379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2" y="3884353"/>
            <a:ext cx="10972800" cy="1337551"/>
          </a:xfrm>
        </p:spPr>
        <p:txBody>
          <a:bodyPr/>
          <a:lstStyle/>
          <a:p>
            <a:r>
              <a:rPr lang="en-US" dirty="0" smtClean="0"/>
              <a:t>Overview of Chef Components</a:t>
            </a:r>
            <a:endParaRPr lang="en-US" dirty="0"/>
          </a:p>
        </p:txBody>
      </p:sp>
    </p:spTree>
    <p:extLst>
      <p:ext uri="{BB962C8B-B14F-4D97-AF65-F5344CB8AC3E}">
        <p14:creationId xmlns:p14="http://schemas.microsoft.com/office/powerpoint/2010/main" val="272339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696423" y="983280"/>
            <a:ext cx="5981102" cy="3851184"/>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eeform 5"/>
          <p:cNvSpPr/>
          <p:nvPr/>
        </p:nvSpPr>
        <p:spPr>
          <a:xfrm>
            <a:off x="-61449" y="624008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a:ln w="11430"/>
                <a:solidFill>
                  <a:srgbClr val="2B2B2B"/>
                </a:solidFill>
                <a:effectLst>
                  <a:outerShdw blurRad="50800" dist="39000" dir="5460000" algn="tl">
                    <a:srgbClr val="000000">
                      <a:alpha val="38000"/>
                    </a:srgbClr>
                  </a:outerShdw>
                </a:effectLst>
              </a:rPr>
              <a:t>Resources</a:t>
            </a:r>
          </a:p>
        </p:txBody>
      </p:sp>
      <p:sp>
        <p:nvSpPr>
          <p:cNvPr id="7" name="Oval 6"/>
          <p:cNvSpPr/>
          <p:nvPr/>
        </p:nvSpPr>
        <p:spPr>
          <a:xfrm>
            <a:off x="1254330" y="6165781"/>
            <a:ext cx="339105" cy="322746"/>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Oval 7"/>
          <p:cNvSpPr/>
          <p:nvPr/>
        </p:nvSpPr>
        <p:spPr>
          <a:xfrm>
            <a:off x="969776" y="5504758"/>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Oval 8"/>
          <p:cNvSpPr/>
          <p:nvPr/>
        </p:nvSpPr>
        <p:spPr>
          <a:xfrm>
            <a:off x="288526" y="5834081"/>
            <a:ext cx="532878" cy="507173"/>
          </a:xfrm>
          <a:prstGeom prst="ellipse">
            <a:avLst/>
          </a:prstGeom>
          <a:solidFill>
            <a:schemeClr val="accent4">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9"/>
          <p:cNvSpPr/>
          <p:nvPr/>
        </p:nvSpPr>
        <p:spPr>
          <a:xfrm>
            <a:off x="1752659" y="5437296"/>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Oval 10"/>
          <p:cNvSpPr/>
          <p:nvPr/>
        </p:nvSpPr>
        <p:spPr>
          <a:xfrm>
            <a:off x="1364094" y="4983084"/>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Oval 12"/>
          <p:cNvSpPr/>
          <p:nvPr/>
        </p:nvSpPr>
        <p:spPr>
          <a:xfrm>
            <a:off x="2944065" y="5592034"/>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Oval 14"/>
          <p:cNvSpPr/>
          <p:nvPr/>
        </p:nvSpPr>
        <p:spPr>
          <a:xfrm>
            <a:off x="3817327" y="6035282"/>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Oval 15"/>
          <p:cNvSpPr/>
          <p:nvPr/>
        </p:nvSpPr>
        <p:spPr>
          <a:xfrm>
            <a:off x="1961830" y="5872910"/>
            <a:ext cx="871982" cy="829920"/>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Oval 17"/>
          <p:cNvSpPr/>
          <p:nvPr/>
        </p:nvSpPr>
        <p:spPr>
          <a:xfrm>
            <a:off x="543845" y="8208901"/>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Oval 18"/>
          <p:cNvSpPr/>
          <p:nvPr/>
        </p:nvSpPr>
        <p:spPr>
          <a:xfrm>
            <a:off x="835446" y="7446901"/>
            <a:ext cx="775095" cy="737707"/>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1" name="Oval 20"/>
          <p:cNvSpPr/>
          <p:nvPr/>
        </p:nvSpPr>
        <p:spPr>
          <a:xfrm>
            <a:off x="3607773" y="7282548"/>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Oval 21"/>
          <p:cNvSpPr/>
          <p:nvPr/>
        </p:nvSpPr>
        <p:spPr>
          <a:xfrm>
            <a:off x="2296276" y="8132701"/>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22"/>
          <p:cNvSpPr/>
          <p:nvPr/>
        </p:nvSpPr>
        <p:spPr>
          <a:xfrm>
            <a:off x="2677239" y="7599301"/>
            <a:ext cx="775095" cy="737707"/>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Oval 23"/>
          <p:cNvSpPr/>
          <p:nvPr/>
        </p:nvSpPr>
        <p:spPr>
          <a:xfrm>
            <a:off x="1805851" y="7292340"/>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24"/>
          <p:cNvSpPr/>
          <p:nvPr/>
        </p:nvSpPr>
        <p:spPr>
          <a:xfrm>
            <a:off x="4022192" y="5644996"/>
            <a:ext cx="4314478" cy="2843611"/>
          </a:xfrm>
          <a:prstGeom prst="chevron">
            <a:avLst>
              <a:gd name="adj" fmla="val 62310"/>
            </a:avLst>
          </a:prstGeom>
          <a:solidFill>
            <a:srgbClr val="1B5E8B"/>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600" b="1" dirty="0" smtClean="0">
                <a:ln w="50800"/>
                <a:solidFill>
                  <a:srgbClr val="FFFFFF"/>
                </a:solidFill>
              </a:rPr>
              <a:t>Recipes</a:t>
            </a:r>
            <a:endParaRPr lang="en-US" sz="3600" b="1" dirty="0">
              <a:ln w="50800"/>
              <a:solidFill>
                <a:srgbClr val="FFFFFF"/>
              </a:solidFill>
            </a:endParaRPr>
          </a:p>
        </p:txBody>
      </p:sp>
      <p:sp>
        <p:nvSpPr>
          <p:cNvPr id="26" name="Chevron 25"/>
          <p:cNvSpPr/>
          <p:nvPr/>
        </p:nvSpPr>
        <p:spPr>
          <a:xfrm>
            <a:off x="7018751" y="5631549"/>
            <a:ext cx="4656695" cy="2843611"/>
          </a:xfrm>
          <a:prstGeom prst="chevron">
            <a:avLst>
              <a:gd name="adj" fmla="val 62310"/>
            </a:avLst>
          </a:prstGeom>
          <a:solidFill>
            <a:schemeClr val="accent1"/>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100" b="1" dirty="0" smtClean="0">
                <a:ln w="50800"/>
                <a:solidFill>
                  <a:srgbClr val="FFFFFF"/>
                </a:solidFill>
              </a:rPr>
              <a:t>Cookbooks</a:t>
            </a:r>
            <a:endParaRPr lang="en-US" sz="3100" b="1" dirty="0">
              <a:ln w="50800"/>
              <a:solidFill>
                <a:srgbClr val="FFFFFF"/>
              </a:solidFill>
            </a:endParaRPr>
          </a:p>
        </p:txBody>
      </p:sp>
      <p:sp>
        <p:nvSpPr>
          <p:cNvPr id="28" name="Oval 27"/>
          <p:cNvSpPr/>
          <p:nvPr/>
        </p:nvSpPr>
        <p:spPr>
          <a:xfrm>
            <a:off x="3145453" y="6221935"/>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Oval 28"/>
          <p:cNvSpPr/>
          <p:nvPr/>
        </p:nvSpPr>
        <p:spPr>
          <a:xfrm>
            <a:off x="2344968" y="5310523"/>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Oval 29"/>
          <p:cNvSpPr/>
          <p:nvPr/>
        </p:nvSpPr>
        <p:spPr>
          <a:xfrm>
            <a:off x="1585534" y="8149346"/>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Oval 30"/>
          <p:cNvSpPr/>
          <p:nvPr/>
        </p:nvSpPr>
        <p:spPr>
          <a:xfrm>
            <a:off x="271917" y="7701111"/>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 name="Bent-Up Arrow 1"/>
          <p:cNvSpPr/>
          <p:nvPr/>
        </p:nvSpPr>
        <p:spPr bwMode="auto">
          <a:xfrm>
            <a:off x="11921237" y="3933123"/>
            <a:ext cx="1761557" cy="3318573"/>
          </a:xfrm>
          <a:prstGeom prst="ben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5" y="778431"/>
            <a:ext cx="2465850" cy="3031783"/>
          </a:xfrm>
          <a:prstGeom prst="rect">
            <a:avLst/>
          </a:prstGeom>
        </p:spPr>
      </p:pic>
      <p:cxnSp>
        <p:nvCxnSpPr>
          <p:cNvPr id="5" name="Straight Arrow Connector 4"/>
          <p:cNvCxnSpPr/>
          <p:nvPr/>
        </p:nvCxnSpPr>
        <p:spPr>
          <a:xfrm flipH="1" flipV="1">
            <a:off x="4260511" y="2089473"/>
            <a:ext cx="7394444" cy="2253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H="1">
            <a:off x="4178580" y="3134208"/>
            <a:ext cx="7537826" cy="4097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4403893" y="3409517"/>
            <a:ext cx="7321531" cy="6874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flipH="1" flipV="1">
            <a:off x="4342444" y="1659286"/>
            <a:ext cx="7169130" cy="18436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9" name="Can 38"/>
          <p:cNvSpPr/>
          <p:nvPr/>
        </p:nvSpPr>
        <p:spPr bwMode="auto">
          <a:xfrm>
            <a:off x="3113452" y="137249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193459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328660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392164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0557879" y="5530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439166" y="163880"/>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Managed Nodes</a:t>
            </a:r>
            <a:endParaRPr lang="en-US" sz="6400" b="1" dirty="0">
              <a:ln w="11430"/>
              <a:solidFill>
                <a:srgbClr val="2B2B2B"/>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3020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500"/>
                            </p:stCondLst>
                            <p:childTnLst>
                              <p:par>
                                <p:cTn id="19" presetID="55"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strVal val="#ppt_w*0.70"/>
                                          </p:val>
                                        </p:tav>
                                        <p:tav tm="100000">
                                          <p:val>
                                            <p:strVal val="#ppt_w"/>
                                          </p:val>
                                        </p:tav>
                                      </p:tavLst>
                                    </p:anim>
                                    <p:anim calcmode="lin" valueType="num">
                                      <p:cBhvr>
                                        <p:cTn id="27" dur="1000" fill="hold"/>
                                        <p:tgtEl>
                                          <p:spTgt spid="43"/>
                                        </p:tgtEl>
                                        <p:attrNameLst>
                                          <p:attrName>ppt_h</p:attrName>
                                        </p:attrNameLst>
                                      </p:cBhvr>
                                      <p:tavLst>
                                        <p:tav tm="0">
                                          <p:val>
                                            <p:strVal val="#ppt_h"/>
                                          </p:val>
                                        </p:tav>
                                        <p:tav tm="100000">
                                          <p:val>
                                            <p:strVal val="#ppt_h"/>
                                          </p:val>
                                        </p:tav>
                                      </p:tavLst>
                                    </p:anim>
                                    <p:animEffect transition="in" filter="fade">
                                      <p:cBhvr>
                                        <p:cTn id="28" dur="10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right)">
                                      <p:cBhvr>
                                        <p:cTn id="33" dur="500"/>
                                        <p:tgtEl>
                                          <p:spTgt spid="36"/>
                                        </p:tgtEl>
                                      </p:cBhvr>
                                    </p:animEffect>
                                  </p:childTnLst>
                                </p:cTn>
                              </p:par>
                              <p:par>
                                <p:cTn id="34" presetID="22" presetClass="entr" presetSubtype="2"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right)">
                                      <p:cBhvr>
                                        <p:cTn id="39" dur="500"/>
                                        <p:tgtEl>
                                          <p:spTgt spid="34"/>
                                        </p:tgtEl>
                                      </p:cBhvr>
                                    </p:animEffect>
                                  </p:childTnLst>
                                </p:cTn>
                              </p:par>
                              <p:par>
                                <p:cTn id="40" presetID="22" presetClass="entr" presetSubtype="2"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right)">
                                      <p:cBhvr>
                                        <p:cTn id="42" dur="500"/>
                                        <p:tgtEl>
                                          <p:spTgt spid="35"/>
                                        </p:tgtEl>
                                      </p:cBhvr>
                                    </p:animEffect>
                                  </p:childTnLst>
                                </p:cTn>
                              </p:par>
                            </p:childTnLst>
                          </p:cTn>
                        </p:par>
                        <p:par>
                          <p:cTn id="43" fill="hold">
                            <p:stCondLst>
                              <p:cond delay="500"/>
                            </p:stCondLst>
                            <p:childTnLst>
                              <p:par>
                                <p:cTn id="44" presetID="55"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1000" fill="hold"/>
                                        <p:tgtEl>
                                          <p:spTgt spid="44"/>
                                        </p:tgtEl>
                                        <p:attrNameLst>
                                          <p:attrName>ppt_w</p:attrName>
                                        </p:attrNameLst>
                                      </p:cBhvr>
                                      <p:tavLst>
                                        <p:tav tm="0">
                                          <p:val>
                                            <p:strVal val="#ppt_w*0.70"/>
                                          </p:val>
                                        </p:tav>
                                        <p:tav tm="100000">
                                          <p:val>
                                            <p:strVal val="#ppt_w"/>
                                          </p:val>
                                        </p:tav>
                                      </p:tavLst>
                                    </p:anim>
                                    <p:anim calcmode="lin" valueType="num">
                                      <p:cBhvr>
                                        <p:cTn id="47" dur="1000" fill="hold"/>
                                        <p:tgtEl>
                                          <p:spTgt spid="44"/>
                                        </p:tgtEl>
                                        <p:attrNameLst>
                                          <p:attrName>ppt_h</p:attrName>
                                        </p:attrNameLst>
                                      </p:cBhvr>
                                      <p:tavLst>
                                        <p:tav tm="0">
                                          <p:val>
                                            <p:strVal val="#ppt_h"/>
                                          </p:val>
                                        </p:tav>
                                        <p:tav tm="100000">
                                          <p:val>
                                            <p:strVal val="#ppt_h"/>
                                          </p:val>
                                        </p:tav>
                                      </p:tavLst>
                                    </p:anim>
                                    <p:animEffect transition="in" filter="fade">
                                      <p:cBhvr>
                                        <p:cTn id="48" dur="1000"/>
                                        <p:tgtEl>
                                          <p:spTgt spid="44"/>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1000" fill="hold"/>
                                        <p:tgtEl>
                                          <p:spTgt spid="38"/>
                                        </p:tgtEl>
                                        <p:attrNameLst>
                                          <p:attrName>ppt_w</p:attrName>
                                        </p:attrNameLst>
                                      </p:cBhvr>
                                      <p:tavLst>
                                        <p:tav tm="0">
                                          <p:val>
                                            <p:strVal val="#ppt_w*0.70"/>
                                          </p:val>
                                        </p:tav>
                                        <p:tav tm="100000">
                                          <p:val>
                                            <p:strVal val="#ppt_w"/>
                                          </p:val>
                                        </p:tav>
                                      </p:tavLst>
                                    </p:anim>
                                    <p:anim calcmode="lin" valueType="num">
                                      <p:cBhvr>
                                        <p:cTn id="52" dur="1000" fill="hold"/>
                                        <p:tgtEl>
                                          <p:spTgt spid="38"/>
                                        </p:tgtEl>
                                        <p:attrNameLst>
                                          <p:attrName>ppt_h</p:attrName>
                                        </p:attrNameLst>
                                      </p:cBhvr>
                                      <p:tavLst>
                                        <p:tav tm="0">
                                          <p:val>
                                            <p:strVal val="#ppt_h"/>
                                          </p:val>
                                        </p:tav>
                                        <p:tav tm="100000">
                                          <p:val>
                                            <p:strVal val="#ppt_h"/>
                                          </p:val>
                                        </p:tav>
                                      </p:tavLst>
                                    </p:anim>
                                    <p:animEffect transition="in" filter="fade">
                                      <p:cBhvr>
                                        <p:cTn id="53" dur="1000"/>
                                        <p:tgtEl>
                                          <p:spTgt spid="38"/>
                                        </p:tgtEl>
                                      </p:cBhvr>
                                    </p:animEffect>
                                  </p:childTnLst>
                                </p:cTn>
                              </p:par>
                              <p:par>
                                <p:cTn id="54" presetID="55"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1000" fill="hold"/>
                                        <p:tgtEl>
                                          <p:spTgt spid="39"/>
                                        </p:tgtEl>
                                        <p:attrNameLst>
                                          <p:attrName>ppt_w</p:attrName>
                                        </p:attrNameLst>
                                      </p:cBhvr>
                                      <p:tavLst>
                                        <p:tav tm="0">
                                          <p:val>
                                            <p:strVal val="#ppt_w*0.70"/>
                                          </p:val>
                                        </p:tav>
                                        <p:tav tm="100000">
                                          <p:val>
                                            <p:strVal val="#ppt_w"/>
                                          </p:val>
                                        </p:tav>
                                      </p:tavLst>
                                    </p:anim>
                                    <p:anim calcmode="lin" valueType="num">
                                      <p:cBhvr>
                                        <p:cTn id="57" dur="1000" fill="hold"/>
                                        <p:tgtEl>
                                          <p:spTgt spid="39"/>
                                        </p:tgtEl>
                                        <p:attrNameLst>
                                          <p:attrName>ppt_h</p:attrName>
                                        </p:attrNameLst>
                                      </p:cBhvr>
                                      <p:tavLst>
                                        <p:tav tm="0">
                                          <p:val>
                                            <p:strVal val="#ppt_h"/>
                                          </p:val>
                                        </p:tav>
                                        <p:tav tm="100000">
                                          <p:val>
                                            <p:strVal val="#ppt_h"/>
                                          </p:val>
                                        </p:tav>
                                      </p:tavLst>
                                    </p:anim>
                                    <p:animEffect transition="in" filter="fade">
                                      <p:cBhvr>
                                        <p:cTn id="58" dur="1000"/>
                                        <p:tgtEl>
                                          <p:spTgt spid="39"/>
                                        </p:tgtEl>
                                      </p:cBhvr>
                                    </p:animEffect>
                                  </p:childTnLst>
                                </p:cTn>
                              </p:par>
                              <p:par>
                                <p:cTn id="59" presetID="55"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1000" fill="hold"/>
                                        <p:tgtEl>
                                          <p:spTgt spid="40"/>
                                        </p:tgtEl>
                                        <p:attrNameLst>
                                          <p:attrName>ppt_w</p:attrName>
                                        </p:attrNameLst>
                                      </p:cBhvr>
                                      <p:tavLst>
                                        <p:tav tm="0">
                                          <p:val>
                                            <p:strVal val="#ppt_w*0.70"/>
                                          </p:val>
                                        </p:tav>
                                        <p:tav tm="100000">
                                          <p:val>
                                            <p:strVal val="#ppt_w"/>
                                          </p:val>
                                        </p:tav>
                                      </p:tavLst>
                                    </p:anim>
                                    <p:anim calcmode="lin" valueType="num">
                                      <p:cBhvr>
                                        <p:cTn id="62" dur="1000" fill="hold"/>
                                        <p:tgtEl>
                                          <p:spTgt spid="40"/>
                                        </p:tgtEl>
                                        <p:attrNameLst>
                                          <p:attrName>ppt_h</p:attrName>
                                        </p:attrNameLst>
                                      </p:cBhvr>
                                      <p:tavLst>
                                        <p:tav tm="0">
                                          <p:val>
                                            <p:strVal val="#ppt_h"/>
                                          </p:val>
                                        </p:tav>
                                        <p:tav tm="100000">
                                          <p:val>
                                            <p:strVal val="#ppt_h"/>
                                          </p:val>
                                        </p:tav>
                                      </p:tavLst>
                                    </p:anim>
                                    <p:animEffect transition="in" filter="fade">
                                      <p:cBhvr>
                                        <p:cTn id="63" dur="1000"/>
                                        <p:tgtEl>
                                          <p:spTgt spid="40"/>
                                        </p:tgtEl>
                                      </p:cBhvr>
                                    </p:animEffect>
                                  </p:childTnLst>
                                </p:cTn>
                              </p:par>
                              <p:par>
                                <p:cTn id="64" presetID="55"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1000" fill="hold"/>
                                        <p:tgtEl>
                                          <p:spTgt spid="41"/>
                                        </p:tgtEl>
                                        <p:attrNameLst>
                                          <p:attrName>ppt_w</p:attrName>
                                        </p:attrNameLst>
                                      </p:cBhvr>
                                      <p:tavLst>
                                        <p:tav tm="0">
                                          <p:val>
                                            <p:strVal val="#ppt_w*0.70"/>
                                          </p:val>
                                        </p:tav>
                                        <p:tav tm="100000">
                                          <p:val>
                                            <p:strVal val="#ppt_w"/>
                                          </p:val>
                                        </p:tav>
                                      </p:tavLst>
                                    </p:anim>
                                    <p:anim calcmode="lin" valueType="num">
                                      <p:cBhvr>
                                        <p:cTn id="67" dur="1000" fill="hold"/>
                                        <p:tgtEl>
                                          <p:spTgt spid="41"/>
                                        </p:tgtEl>
                                        <p:attrNameLst>
                                          <p:attrName>ppt_h</p:attrName>
                                        </p:attrNameLst>
                                      </p:cBhvr>
                                      <p:tavLst>
                                        <p:tav tm="0">
                                          <p:val>
                                            <p:strVal val="#ppt_h"/>
                                          </p:val>
                                        </p:tav>
                                        <p:tav tm="100000">
                                          <p:val>
                                            <p:strVal val="#ppt_h"/>
                                          </p:val>
                                        </p:tav>
                                      </p:tavLst>
                                    </p:anim>
                                    <p:animEffect transition="in" filter="fade">
                                      <p:cBhvr>
                                        <p:cTn id="68" dur="1000"/>
                                        <p:tgtEl>
                                          <p:spTgt spid="41"/>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p:cTn id="71" dur="1000" fill="hold"/>
                                        <p:tgtEl>
                                          <p:spTgt spid="42"/>
                                        </p:tgtEl>
                                        <p:attrNameLst>
                                          <p:attrName>ppt_w</p:attrName>
                                        </p:attrNameLst>
                                      </p:cBhvr>
                                      <p:tavLst>
                                        <p:tav tm="0">
                                          <p:val>
                                            <p:strVal val="#ppt_w*0.70"/>
                                          </p:val>
                                        </p:tav>
                                        <p:tav tm="100000">
                                          <p:val>
                                            <p:strVal val="#ppt_w"/>
                                          </p:val>
                                        </p:tav>
                                      </p:tavLst>
                                    </p:anim>
                                    <p:anim calcmode="lin" valueType="num">
                                      <p:cBhvr>
                                        <p:cTn id="72" dur="1000" fill="hold"/>
                                        <p:tgtEl>
                                          <p:spTgt spid="42"/>
                                        </p:tgtEl>
                                        <p:attrNameLst>
                                          <p:attrName>ppt_h</p:attrName>
                                        </p:attrNameLst>
                                      </p:cBhvr>
                                      <p:tavLst>
                                        <p:tav tm="0">
                                          <p:val>
                                            <p:strVal val="#ppt_h"/>
                                          </p:val>
                                        </p:tav>
                                        <p:tav tm="100000">
                                          <p:val>
                                            <p:strVal val="#ppt_h"/>
                                          </p:val>
                                        </p:tav>
                                      </p:tavLst>
                                    </p:anim>
                                    <p:animEffect transition="in" filter="fade">
                                      <p:cBhvr>
                                        <p:cTn id="73"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5" grpId="0" animBg="1"/>
      <p:bldP spid="26" grpId="0" animBg="1"/>
      <p:bldP spid="2" grpId="0" animBg="1"/>
      <p:bldP spid="39" grpId="0" animBg="1"/>
      <p:bldP spid="40" grpId="0" animBg="1"/>
      <p:bldP spid="41" grpId="0" animBg="1"/>
      <p:bldP spid="42" grpId="0" animBg="1"/>
      <p:bldP spid="43"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81531" y="3065599"/>
            <a:ext cx="9851976" cy="156966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9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Desired state</a:t>
            </a:r>
            <a:endParaRPr lang="en-US" sz="9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92213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fmla="#ppt_w*sin(2.5*pi*$)">
                                          <p:val>
                                            <p:fltVal val="0"/>
                                          </p:val>
                                        </p:tav>
                                        <p:tav tm="100000">
                                          <p:val>
                                            <p:fltVal val="1"/>
                                          </p:val>
                                        </p:tav>
                                      </p:tavLst>
                                    </p:anim>
                                    <p:anim calcmode="lin" valueType="num">
                                      <p:cBhvr>
                                        <p:cTn id="8"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loud 37"/>
          <p:cNvSpPr/>
          <p:nvPr/>
        </p:nvSpPr>
        <p:spPr bwMode="auto">
          <a:xfrm>
            <a:off x="696423" y="983280"/>
            <a:ext cx="5981102" cy="3851184"/>
          </a:xfrm>
          <a:prstGeom prst="cloud">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eeform 5"/>
          <p:cNvSpPr/>
          <p:nvPr/>
        </p:nvSpPr>
        <p:spPr>
          <a:xfrm>
            <a:off x="-61449" y="624008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a:ln w="11430"/>
                <a:solidFill>
                  <a:srgbClr val="2B2B2B"/>
                </a:solidFill>
                <a:effectLst>
                  <a:outerShdw blurRad="50800" dist="39000" dir="5460000" algn="tl">
                    <a:srgbClr val="000000">
                      <a:alpha val="38000"/>
                    </a:srgbClr>
                  </a:outerShdw>
                </a:effectLst>
              </a:rPr>
              <a:t>Resources</a:t>
            </a:r>
          </a:p>
        </p:txBody>
      </p:sp>
      <p:sp>
        <p:nvSpPr>
          <p:cNvPr id="7" name="Oval 6"/>
          <p:cNvSpPr/>
          <p:nvPr/>
        </p:nvSpPr>
        <p:spPr>
          <a:xfrm>
            <a:off x="1254330" y="6165781"/>
            <a:ext cx="339105" cy="322746"/>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Oval 7"/>
          <p:cNvSpPr/>
          <p:nvPr/>
        </p:nvSpPr>
        <p:spPr>
          <a:xfrm>
            <a:off x="969776" y="5504758"/>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Oval 8"/>
          <p:cNvSpPr/>
          <p:nvPr/>
        </p:nvSpPr>
        <p:spPr>
          <a:xfrm>
            <a:off x="288526" y="5834081"/>
            <a:ext cx="532878" cy="507173"/>
          </a:xfrm>
          <a:prstGeom prst="ellipse">
            <a:avLst/>
          </a:prstGeom>
          <a:solidFill>
            <a:schemeClr val="accent4">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Oval 9"/>
          <p:cNvSpPr/>
          <p:nvPr/>
        </p:nvSpPr>
        <p:spPr>
          <a:xfrm>
            <a:off x="1752659" y="5437296"/>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 name="Oval 10"/>
          <p:cNvSpPr/>
          <p:nvPr/>
        </p:nvSpPr>
        <p:spPr>
          <a:xfrm>
            <a:off x="1364094" y="4983084"/>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Oval 12"/>
          <p:cNvSpPr/>
          <p:nvPr/>
        </p:nvSpPr>
        <p:spPr>
          <a:xfrm>
            <a:off x="2944065" y="5592034"/>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Oval 14"/>
          <p:cNvSpPr/>
          <p:nvPr/>
        </p:nvSpPr>
        <p:spPr>
          <a:xfrm>
            <a:off x="3817327" y="6035282"/>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Oval 15"/>
          <p:cNvSpPr/>
          <p:nvPr/>
        </p:nvSpPr>
        <p:spPr>
          <a:xfrm>
            <a:off x="1961830" y="5872910"/>
            <a:ext cx="871982" cy="829920"/>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8" name="Oval 17"/>
          <p:cNvSpPr/>
          <p:nvPr/>
        </p:nvSpPr>
        <p:spPr>
          <a:xfrm>
            <a:off x="543845" y="8208901"/>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Oval 18"/>
          <p:cNvSpPr/>
          <p:nvPr/>
        </p:nvSpPr>
        <p:spPr>
          <a:xfrm>
            <a:off x="835446" y="7446901"/>
            <a:ext cx="775095" cy="737707"/>
          </a:xfrm>
          <a:prstGeom prst="ellipse">
            <a:avLst/>
          </a:prstGeom>
          <a:solidFill>
            <a:srgbClr val="FF8000"/>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1" name="Oval 20"/>
          <p:cNvSpPr/>
          <p:nvPr/>
        </p:nvSpPr>
        <p:spPr>
          <a:xfrm>
            <a:off x="3607773" y="7282548"/>
            <a:ext cx="532878" cy="507173"/>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2" name="Oval 21"/>
          <p:cNvSpPr/>
          <p:nvPr/>
        </p:nvSpPr>
        <p:spPr>
          <a:xfrm>
            <a:off x="2296276" y="8132701"/>
            <a:ext cx="339105" cy="322746"/>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Oval 22"/>
          <p:cNvSpPr/>
          <p:nvPr/>
        </p:nvSpPr>
        <p:spPr>
          <a:xfrm>
            <a:off x="2677239" y="7599301"/>
            <a:ext cx="775095" cy="737707"/>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4" name="Oval 23"/>
          <p:cNvSpPr/>
          <p:nvPr/>
        </p:nvSpPr>
        <p:spPr>
          <a:xfrm>
            <a:off x="1805851" y="7292340"/>
            <a:ext cx="532878" cy="507173"/>
          </a:xfrm>
          <a:prstGeom prst="ellipse">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24"/>
          <p:cNvSpPr/>
          <p:nvPr/>
        </p:nvSpPr>
        <p:spPr>
          <a:xfrm>
            <a:off x="4022192" y="5644996"/>
            <a:ext cx="4314478" cy="2843611"/>
          </a:xfrm>
          <a:prstGeom prst="chevron">
            <a:avLst>
              <a:gd name="adj" fmla="val 62310"/>
            </a:avLst>
          </a:prstGeom>
          <a:solidFill>
            <a:srgbClr val="1B5E8B"/>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600" b="1" dirty="0" smtClean="0">
                <a:ln w="50800"/>
                <a:solidFill>
                  <a:srgbClr val="FFFFFF"/>
                </a:solidFill>
              </a:rPr>
              <a:t>Recipes</a:t>
            </a:r>
            <a:endParaRPr lang="en-US" sz="3600" b="1" dirty="0">
              <a:ln w="50800"/>
              <a:solidFill>
                <a:srgbClr val="FFFFFF"/>
              </a:solidFill>
            </a:endParaRPr>
          </a:p>
        </p:txBody>
      </p:sp>
      <p:sp>
        <p:nvSpPr>
          <p:cNvPr id="26" name="Chevron 25"/>
          <p:cNvSpPr/>
          <p:nvPr/>
        </p:nvSpPr>
        <p:spPr>
          <a:xfrm>
            <a:off x="7018751" y="5631549"/>
            <a:ext cx="4656695" cy="2843611"/>
          </a:xfrm>
          <a:prstGeom prst="chevron">
            <a:avLst>
              <a:gd name="adj" fmla="val 62310"/>
            </a:avLst>
          </a:prstGeom>
          <a:solidFill>
            <a:schemeClr val="accent1"/>
          </a:solidFill>
          <a:scene3d>
            <a:camera prst="orthographicFront"/>
            <a:lightRig rig="flat" dir="t"/>
          </a:scene3d>
          <a:sp3d z="-80000" prstMaterial="plastic">
            <a:bevelT w="50800" h="50800"/>
            <a:bevelB w="25400" h="25400" prst="angle"/>
          </a:sp3d>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wrap="none" lIns="91427" tIns="45714" rIns="91427" bIns="45714" anchor="ctr" anchorCtr="1">
            <a:scene3d>
              <a:camera prst="orthographicFront"/>
              <a:lightRig rig="balanced" dir="t">
                <a:rot lat="0" lon="0" rev="2100000"/>
              </a:lightRig>
            </a:scene3d>
            <a:sp3d extrusionH="57150" prstMaterial="metal">
              <a:bevelT w="38100" h="25400"/>
              <a:contourClr>
                <a:schemeClr val="bg2"/>
              </a:contourClr>
            </a:sp3d>
          </a:bodyPr>
          <a:lstStyle/>
          <a:p>
            <a:r>
              <a:rPr lang="en-US" b="1" dirty="0">
                <a:ln w="50800"/>
                <a:solidFill>
                  <a:schemeClr val="bg1">
                    <a:shade val="50000"/>
                  </a:schemeClr>
                </a:solidFill>
              </a:rPr>
              <a:t> </a:t>
            </a:r>
            <a:r>
              <a:rPr lang="en-US" b="1" dirty="0" smtClean="0">
                <a:ln w="50800"/>
                <a:solidFill>
                  <a:schemeClr val="bg1">
                    <a:shade val="50000"/>
                  </a:schemeClr>
                </a:solidFill>
              </a:rPr>
              <a:t>                </a:t>
            </a:r>
            <a:r>
              <a:rPr lang="en-US" sz="3100" b="1" dirty="0" smtClean="0">
                <a:ln w="50800"/>
                <a:solidFill>
                  <a:srgbClr val="FFFFFF"/>
                </a:solidFill>
              </a:rPr>
              <a:t>Cookbooks</a:t>
            </a:r>
            <a:endParaRPr lang="en-US" sz="3100" b="1" dirty="0">
              <a:ln w="50800"/>
              <a:solidFill>
                <a:srgbClr val="FFFFFF"/>
              </a:solidFill>
            </a:endParaRPr>
          </a:p>
        </p:txBody>
      </p:sp>
      <p:sp>
        <p:nvSpPr>
          <p:cNvPr id="28" name="Oval 27"/>
          <p:cNvSpPr/>
          <p:nvPr/>
        </p:nvSpPr>
        <p:spPr>
          <a:xfrm>
            <a:off x="3145453" y="6221935"/>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Oval 28"/>
          <p:cNvSpPr/>
          <p:nvPr/>
        </p:nvSpPr>
        <p:spPr>
          <a:xfrm>
            <a:off x="2344968" y="5310523"/>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Oval 29"/>
          <p:cNvSpPr/>
          <p:nvPr/>
        </p:nvSpPr>
        <p:spPr>
          <a:xfrm>
            <a:off x="1585534" y="8149346"/>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Oval 30"/>
          <p:cNvSpPr/>
          <p:nvPr/>
        </p:nvSpPr>
        <p:spPr>
          <a:xfrm>
            <a:off x="271917" y="7701111"/>
            <a:ext cx="339105" cy="322746"/>
          </a:xfrm>
          <a:prstGeom prst="ellipse">
            <a:avLst/>
          </a:prstGeom>
          <a:solidFill>
            <a:srgbClr val="1B5E8B"/>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 name="Bent-Up Arrow 1"/>
          <p:cNvSpPr/>
          <p:nvPr/>
        </p:nvSpPr>
        <p:spPr bwMode="auto">
          <a:xfrm>
            <a:off x="11921237" y="3933123"/>
            <a:ext cx="1761557" cy="3318573"/>
          </a:xfrm>
          <a:prstGeom prst="bentUp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3"/>
          <a:stretch>
            <a:fillRect/>
          </a:stretch>
        </p:blipFill>
        <p:spPr>
          <a:xfrm>
            <a:off x="11801345" y="778431"/>
            <a:ext cx="2465850" cy="3031783"/>
          </a:xfrm>
          <a:prstGeom prst="rect">
            <a:avLst/>
          </a:prstGeom>
        </p:spPr>
      </p:pic>
      <p:cxnSp>
        <p:nvCxnSpPr>
          <p:cNvPr id="5" name="Straight Arrow Connector 4"/>
          <p:cNvCxnSpPr/>
          <p:nvPr/>
        </p:nvCxnSpPr>
        <p:spPr>
          <a:xfrm flipH="1" flipV="1">
            <a:off x="4260511" y="2089473"/>
            <a:ext cx="7394444" cy="2253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H="1">
            <a:off x="4178580" y="3134208"/>
            <a:ext cx="7537826" cy="40970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4403893" y="3409517"/>
            <a:ext cx="7321531" cy="6874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flipH="1" flipV="1">
            <a:off x="4342444" y="1659286"/>
            <a:ext cx="7169130" cy="18436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9" name="Can 38"/>
          <p:cNvSpPr/>
          <p:nvPr/>
        </p:nvSpPr>
        <p:spPr bwMode="auto">
          <a:xfrm>
            <a:off x="3113452" y="1372496"/>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Can 39"/>
          <p:cNvSpPr/>
          <p:nvPr/>
        </p:nvSpPr>
        <p:spPr bwMode="auto">
          <a:xfrm>
            <a:off x="3081503" y="193459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an 40"/>
          <p:cNvSpPr/>
          <p:nvPr/>
        </p:nvSpPr>
        <p:spPr bwMode="auto">
          <a:xfrm>
            <a:off x="2999570" y="3286607"/>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Can 41"/>
          <p:cNvSpPr/>
          <p:nvPr/>
        </p:nvSpPr>
        <p:spPr bwMode="auto">
          <a:xfrm>
            <a:off x="2979086" y="3921643"/>
            <a:ext cx="1147059" cy="471156"/>
          </a:xfrm>
          <a:prstGeom prst="can">
            <a:avLst/>
          </a:prstGeom>
          <a:ln>
            <a:headEnd type="none" w="med" len="med"/>
            <a:tailEnd type="none" w="med" len="med"/>
          </a:ln>
          <a:scene3d>
            <a:camera prst="perspectiveRight"/>
            <a:lightRig rig="threePt" dir="t">
              <a:rot lat="0" lon="0" rev="20400000"/>
            </a:lightRig>
          </a:scene3d>
          <a:sp3d contourW="6350">
            <a:bevelT w="41275" h="19050" prst="angle"/>
            <a:contourClr>
              <a:schemeClr val="dk1">
                <a:shade val="25000"/>
                <a:satMod val="150000"/>
              </a:schemeClr>
            </a:contourClr>
          </a:sp3d>
        </p:spPr>
        <p:style>
          <a:lnRef idx="0">
            <a:schemeClr val="dk1"/>
          </a:lnRef>
          <a:fillRef idx="3">
            <a:schemeClr val="dk1"/>
          </a:fillRef>
          <a:effectRef idx="3">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3" name="Freeform 42"/>
          <p:cNvSpPr/>
          <p:nvPr/>
        </p:nvSpPr>
        <p:spPr>
          <a:xfrm>
            <a:off x="10557879" y="553096"/>
            <a:ext cx="4983984"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Chef Server</a:t>
            </a:r>
            <a:endParaRPr lang="en-US" sz="6400" b="1" dirty="0">
              <a:ln w="11430"/>
              <a:solidFill>
                <a:srgbClr val="2B2B2B"/>
              </a:solidFill>
              <a:effectLst>
                <a:outerShdw blurRad="50800" dist="39000" dir="5460000" algn="tl">
                  <a:srgbClr val="000000">
                    <a:alpha val="38000"/>
                  </a:srgbClr>
                </a:outerShdw>
              </a:effectLst>
            </a:endParaRPr>
          </a:p>
        </p:txBody>
      </p:sp>
      <p:sp>
        <p:nvSpPr>
          <p:cNvPr id="44" name="Freeform 43"/>
          <p:cNvSpPr/>
          <p:nvPr/>
        </p:nvSpPr>
        <p:spPr>
          <a:xfrm>
            <a:off x="439166" y="163880"/>
            <a:ext cx="7283010" cy="1337094"/>
          </a:xfrm>
          <a:custGeom>
            <a:avLst/>
            <a:gdLst>
              <a:gd name="connsiteX0" fmla="*/ 0 w 4057388"/>
              <a:gd name="connsiteY0" fmla="*/ 0 h 1337094"/>
              <a:gd name="connsiteX1" fmla="*/ 4057388 w 4057388"/>
              <a:gd name="connsiteY1" fmla="*/ 0 h 1337094"/>
              <a:gd name="connsiteX2" fmla="*/ 4057388 w 4057388"/>
              <a:gd name="connsiteY2" fmla="*/ 1337094 h 1337094"/>
              <a:gd name="connsiteX3" fmla="*/ 0 w 4057388"/>
              <a:gd name="connsiteY3" fmla="*/ 1337094 h 1337094"/>
              <a:gd name="connsiteX4" fmla="*/ 0 w 4057388"/>
              <a:gd name="connsiteY4" fmla="*/ 0 h 1337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388" h="1337094">
                <a:moveTo>
                  <a:pt x="0" y="0"/>
                </a:moveTo>
                <a:lnTo>
                  <a:pt x="4057388" y="0"/>
                </a:lnTo>
                <a:lnTo>
                  <a:pt x="4057388" y="1337094"/>
                </a:lnTo>
                <a:lnTo>
                  <a:pt x="0" y="13370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1268" tIns="81268" rIns="81268" bIns="81268" numCol="1" spcCol="1269"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2844392">
              <a:lnSpc>
                <a:spcPct val="90000"/>
              </a:lnSpc>
              <a:spcBef>
                <a:spcPct val="0"/>
              </a:spcBef>
              <a:spcAft>
                <a:spcPct val="35000"/>
              </a:spcAft>
            </a:pPr>
            <a:r>
              <a:rPr lang="en-US" sz="6400" b="1" dirty="0" smtClean="0">
                <a:ln w="11430"/>
                <a:solidFill>
                  <a:srgbClr val="2B2B2B"/>
                </a:solidFill>
                <a:effectLst>
                  <a:outerShdw blurRad="50800" dist="39000" dir="5460000" algn="tl">
                    <a:srgbClr val="000000">
                      <a:alpha val="38000"/>
                    </a:srgbClr>
                  </a:outerShdw>
                </a:effectLst>
              </a:rPr>
              <a:t>Managed Nodes</a:t>
            </a:r>
            <a:endParaRPr lang="en-US" sz="6400" b="1" dirty="0">
              <a:ln w="11430"/>
              <a:solidFill>
                <a:srgbClr val="2B2B2B"/>
              </a:solidFill>
              <a:effectLst>
                <a:outerShdw blurRad="50800" dist="39000" dir="5460000" algn="tl">
                  <a:srgbClr val="000000">
                    <a:alpha val="38000"/>
                  </a:srgbClr>
                </a:outerShdw>
              </a:effectLst>
            </a:endParaRPr>
          </a:p>
        </p:txBody>
      </p:sp>
      <p:sp>
        <p:nvSpPr>
          <p:cNvPr id="45" name="Rectangle 44"/>
          <p:cNvSpPr/>
          <p:nvPr/>
        </p:nvSpPr>
        <p:spPr>
          <a:xfrm>
            <a:off x="11816794" y="5073130"/>
            <a:ext cx="2618225" cy="135421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KNIFE</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(BERKSHELF)</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6" name="Rectangle 45"/>
          <p:cNvSpPr/>
          <p:nvPr/>
        </p:nvSpPr>
        <p:spPr>
          <a:xfrm>
            <a:off x="4342344" y="2070839"/>
            <a:ext cx="4762654" cy="135421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CHEF CLIENT</a:t>
            </a:r>
            <a:b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(CONVERGE)</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Rectangle 50"/>
          <p:cNvSpPr/>
          <p:nvPr/>
        </p:nvSpPr>
        <p:spPr>
          <a:xfrm>
            <a:off x="4186092" y="8436415"/>
            <a:ext cx="4173914"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LOCAL WORKSTATION</a:t>
            </a:r>
            <a:endParaRPr lang="en-US" sz="28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9217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2244" y="478009"/>
            <a:ext cx="6617376" cy="6568838"/>
          </a:xfrm>
          <a:prstGeom prst="rect">
            <a:avLst/>
          </a:prstGeom>
        </p:spPr>
      </p:pic>
      <p:sp>
        <p:nvSpPr>
          <p:cNvPr id="4" name="Rectangle 3"/>
          <p:cNvSpPr/>
          <p:nvPr/>
        </p:nvSpPr>
        <p:spPr>
          <a:xfrm>
            <a:off x="8213774" y="2676383"/>
            <a:ext cx="6616083" cy="34163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Infrastructure as </a:t>
            </a:r>
            <a:b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Code</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643997" y="6782392"/>
            <a:ext cx="6616083" cy="120032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Test Kitchen</a:t>
            </a:r>
            <a:endPar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37389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2080" y="1033579"/>
            <a:ext cx="5892800" cy="5765800"/>
          </a:xfrm>
          <a:prstGeom prst="rect">
            <a:avLst/>
          </a:prstGeom>
        </p:spPr>
      </p:pic>
      <p:pic>
        <p:nvPicPr>
          <p:cNvPr id="4" name="Picture 3"/>
          <p:cNvPicPr>
            <a:picLocks noChangeAspect="1"/>
          </p:cNvPicPr>
          <p:nvPr/>
        </p:nvPicPr>
        <p:blipFill>
          <a:blip r:embed="rId4"/>
          <a:stretch>
            <a:fillRect/>
          </a:stretch>
        </p:blipFill>
        <p:spPr>
          <a:xfrm>
            <a:off x="8471995" y="1697279"/>
            <a:ext cx="6862238" cy="4571136"/>
          </a:xfrm>
          <a:prstGeom prst="rect">
            <a:avLst/>
          </a:prstGeom>
        </p:spPr>
      </p:pic>
    </p:spTree>
    <p:extLst>
      <p:ext uri="{BB962C8B-B14F-4D97-AF65-F5344CB8AC3E}">
        <p14:creationId xmlns:p14="http://schemas.microsoft.com/office/powerpoint/2010/main" val="210935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ppt_w</p:attrName>
                                        </p:attrNameLst>
                                      </p:cBhvr>
                                      <p:tavLst>
                                        <p:tav tm="0" fmla="#ppt_w*sin(2.5*pi*$)">
                                          <p:val>
                                            <p:fltVal val="0"/>
                                          </p:val>
                                        </p:tav>
                                        <p:tav tm="100000">
                                          <p:val>
                                            <p:fltVal val="1"/>
                                          </p:val>
                                        </p:tav>
                                      </p:tavLst>
                                    </p:anim>
                                    <p:anim calcmode="lin" valueType="num">
                                      <p:cBhvr>
                                        <p:cTn id="8" dur="5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9" presetClass="exit" presetSubtype="0" fill="hold" nodeType="withEffect">
                                  <p:stCondLst>
                                    <p:cond delay="0"/>
                                  </p:stCondLst>
                                  <p:childTnLst>
                                    <p:animEffect transition="out" filter="dissolv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81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14777</TotalTime>
  <Words>1003</Words>
  <Application>Microsoft Macintosh PowerPoint</Application>
  <PresentationFormat>Custom</PresentationFormat>
  <Paragraphs>52</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ChefDk3.2Template</vt:lpstr>
      <vt:lpstr>Overview of Chef Components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1668</cp:revision>
  <cp:lastPrinted>2015-02-07T23:49:10Z</cp:lastPrinted>
  <dcterms:created xsi:type="dcterms:W3CDTF">2012-09-13T17:36:07Z</dcterms:created>
  <dcterms:modified xsi:type="dcterms:W3CDTF">2016-02-12T18:56:18Z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